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97" r:id="rId3"/>
    <p:sldId id="309" r:id="rId4"/>
    <p:sldId id="310" r:id="rId5"/>
    <p:sldId id="311" r:id="rId6"/>
    <p:sldId id="312" r:id="rId7"/>
    <p:sldId id="293" r:id="rId8"/>
    <p:sldId id="257" r:id="rId9"/>
    <p:sldId id="294" r:id="rId10"/>
    <p:sldId id="263" r:id="rId11"/>
    <p:sldId id="291" r:id="rId12"/>
    <p:sldId id="295" r:id="rId13"/>
    <p:sldId id="296" r:id="rId14"/>
    <p:sldId id="304" r:id="rId15"/>
    <p:sldId id="281" r:id="rId16"/>
    <p:sldId id="283" r:id="rId17"/>
    <p:sldId id="306" r:id="rId18"/>
    <p:sldId id="308" r:id="rId19"/>
    <p:sldId id="307" r:id="rId20"/>
    <p:sldId id="300" r:id="rId21"/>
    <p:sldId id="302" r:id="rId22"/>
    <p:sldId id="305" r:id="rId23"/>
    <p:sldId id="30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E3C"/>
    <a:srgbClr val="97A9AB"/>
    <a:srgbClr val="636363"/>
    <a:srgbClr val="477472"/>
    <a:srgbClr val="370919"/>
    <a:srgbClr val="00BA3C"/>
    <a:srgbClr val="63E368"/>
    <a:srgbClr val="FFF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42EA6A-2140-43C3-AA17-A4ADF31367BC}" v="95" dt="2022-03-13T18:55:47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343" autoAdjust="0"/>
  </p:normalViewPr>
  <p:slideViewPr>
    <p:cSldViewPr snapToGrid="0">
      <p:cViewPr>
        <p:scale>
          <a:sx n="66" d="100"/>
          <a:sy n="66" d="100"/>
        </p:scale>
        <p:origin x="653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CDA62-7ABE-4CC8-AE27-BB29FB4EF247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060BA-BFF3-49F0-AEFF-39B5802E4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4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47D0-6A1C-4907-AC20-5E185EA8055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07B4-A7DB-4947-A9EC-EF00F3DD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47D0-6A1C-4907-AC20-5E185EA8055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07B4-A7DB-4947-A9EC-EF00F3DD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2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47D0-6A1C-4907-AC20-5E185EA8055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07B4-A7DB-4947-A9EC-EF00F3DD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7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50" y="365125"/>
            <a:ext cx="9772650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Futura" panose="020208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Futura Bk BT"/>
              </a:defRPr>
            </a:lvl1pPr>
            <a:lvl2pPr>
              <a:defRPr>
                <a:solidFill>
                  <a:srgbClr val="002060"/>
                </a:solidFill>
                <a:latin typeface="Futura Bk BT"/>
              </a:defRPr>
            </a:lvl2pPr>
            <a:lvl3pPr>
              <a:defRPr>
                <a:solidFill>
                  <a:srgbClr val="002060"/>
                </a:solidFill>
                <a:latin typeface="Futura Bk BT"/>
              </a:defRPr>
            </a:lvl3pPr>
            <a:lvl4pPr>
              <a:defRPr>
                <a:solidFill>
                  <a:srgbClr val="002060"/>
                </a:solidFill>
                <a:latin typeface="Futura Bk BT"/>
              </a:defRPr>
            </a:lvl4pPr>
            <a:lvl5pPr>
              <a:defRPr>
                <a:solidFill>
                  <a:srgbClr val="002060"/>
                </a:solidFill>
                <a:latin typeface="Futura Bk B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47D0-6A1C-4907-AC20-5E185EA8055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07B4-A7DB-4947-A9EC-EF00F3DD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47D0-6A1C-4907-AC20-5E185EA8055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07B4-A7DB-4947-A9EC-EF00F3DD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47D0-6A1C-4907-AC20-5E185EA8055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07B4-A7DB-4947-A9EC-EF00F3DD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47D0-6A1C-4907-AC20-5E185EA8055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07B4-A7DB-4947-A9EC-EF00F3DD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9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47D0-6A1C-4907-AC20-5E185EA8055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07B4-A7DB-4947-A9EC-EF00F3DD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7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47D0-6A1C-4907-AC20-5E185EA8055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07B4-A7DB-4947-A9EC-EF00F3DD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4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47D0-6A1C-4907-AC20-5E185EA8055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07B4-A7DB-4947-A9EC-EF00F3DD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5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47D0-6A1C-4907-AC20-5E185EA8055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07B4-A7DB-4947-A9EC-EF00F3DD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0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447D0-6A1C-4907-AC20-5E185EA8055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D07B4-A7DB-4947-A9EC-EF00F3DD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6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fif"/><Relationship Id="rId7" Type="http://schemas.openxmlformats.org/officeDocument/2006/relationships/image" Target="../media/image19.jp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fif"/><Relationship Id="rId10" Type="http://schemas.openxmlformats.org/officeDocument/2006/relationships/image" Target="../media/image22.jfif"/><Relationship Id="rId4" Type="http://schemas.openxmlformats.org/officeDocument/2006/relationships/image" Target="../media/image16.jpg"/><Relationship Id="rId9" Type="http://schemas.openxmlformats.org/officeDocument/2006/relationships/image" Target="../media/image21.jpeg"/><Relationship Id="rId1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96893"/>
            <a:ext cx="12192000" cy="3657601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Futura" panose="02020800000000000000" pitchFamily="18" charset="0"/>
              </a:rPr>
              <a:t> Impact and Relevance of</a:t>
            </a:r>
            <a:br>
              <a:rPr lang="en-US" sz="4400" b="1" dirty="0">
                <a:solidFill>
                  <a:schemeClr val="bg1"/>
                </a:solidFill>
                <a:latin typeface="Futura" panose="02020800000000000000" pitchFamily="18" charset="0"/>
              </a:rPr>
            </a:br>
            <a:r>
              <a:rPr lang="en-US" sz="4400" b="1" dirty="0">
                <a:solidFill>
                  <a:schemeClr val="bg1"/>
                </a:solidFill>
                <a:latin typeface="Futura" panose="02020800000000000000" pitchFamily="18" charset="0"/>
              </a:rPr>
              <a:t> Business Schools: </a:t>
            </a:r>
            <a:r>
              <a:rPr lang="en-US" sz="4400" b="1" i="1" dirty="0">
                <a:solidFill>
                  <a:srgbClr val="FFFFAB"/>
                </a:solidFill>
                <a:latin typeface="Futura" panose="02020800000000000000" pitchFamily="18" charset="0"/>
              </a:rPr>
              <a:t>Empirical Perspective</a:t>
            </a:r>
            <a:br>
              <a:rPr lang="en-US" sz="5300" b="1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</a:br>
            <a:br>
              <a:rPr lang="en-US" sz="5300" b="1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</a:br>
            <a:r>
              <a:rPr lang="en-US" sz="3100" b="1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9</a:t>
            </a:r>
            <a:r>
              <a:rPr lang="en-US" sz="3100" b="1" baseline="30000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th</a:t>
            </a:r>
            <a:r>
              <a:rPr lang="en-US" sz="3100" b="1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Deans and Directors Conference,</a:t>
            </a:r>
            <a:br>
              <a:rPr lang="en-US" sz="3100" b="1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</a:br>
            <a:r>
              <a:rPr lang="en-US" sz="3100" b="1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National Business Education Accreditation Council</a:t>
            </a:r>
            <a:br>
              <a:rPr lang="en-US" sz="3100" b="1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</a:br>
            <a:br>
              <a:rPr lang="en-US" sz="5300" b="1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</a:br>
            <a:r>
              <a:rPr lang="en-US" sz="2700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by</a:t>
            </a:r>
            <a:br>
              <a:rPr lang="en-US" sz="2700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</a:br>
            <a:r>
              <a:rPr lang="en-US" sz="2700" b="1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Muhammad Moazam Shahbaz</a:t>
            </a:r>
            <a:br>
              <a:rPr lang="en-US" sz="2700" b="1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</a:br>
            <a:r>
              <a:rPr lang="en-US" sz="3100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CEO, </a:t>
            </a:r>
            <a:r>
              <a:rPr lang="en-US" sz="3100" dirty="0" err="1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Naqeebz</a:t>
            </a:r>
            <a:endParaRPr lang="en-US" sz="2000" dirty="0">
              <a:solidFill>
                <a:schemeClr val="bg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76380" y="24380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9519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294322-80B6-470F-A500-A1DA8D38C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84" t="31489" r="28179" b="21134"/>
          <a:stretch/>
        </p:blipFill>
        <p:spPr>
          <a:xfrm>
            <a:off x="1256430" y="1966293"/>
            <a:ext cx="9679139" cy="445216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15B5411-2311-4AE3-A476-1A61C3F44CB6}"/>
              </a:ext>
            </a:extLst>
          </p:cNvPr>
          <p:cNvSpPr txBox="1">
            <a:spLocks/>
          </p:cNvSpPr>
          <p:nvPr/>
        </p:nvSpPr>
        <p:spPr>
          <a:xfrm>
            <a:off x="1676400" y="248038"/>
            <a:ext cx="7995920" cy="818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Futura" panose="02020800000000000000"/>
                <a:ea typeface="+mj-ea"/>
                <a:cs typeface="+mj-cs"/>
              </a:defRPr>
            </a:lvl1pPr>
          </a:lstStyle>
          <a:p>
            <a:r>
              <a:rPr lang="en-US" sz="3700" dirty="0"/>
              <a:t>Respondents’ Profile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BB36E6-9251-4501-AF53-019E52DFBF7C}"/>
              </a:ext>
            </a:extLst>
          </p:cNvPr>
          <p:cNvSpPr txBox="1">
            <a:spLocks/>
          </p:cNvSpPr>
          <p:nvPr/>
        </p:nvSpPr>
        <p:spPr>
          <a:xfrm>
            <a:off x="1706880" y="720880"/>
            <a:ext cx="462280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rgbClr val="002060"/>
                </a:solidFill>
              </a:rPr>
              <a:t>By Employee Size Base of the Participating Company</a:t>
            </a:r>
          </a:p>
        </p:txBody>
      </p:sp>
    </p:spTree>
    <p:extLst>
      <p:ext uri="{BB962C8B-B14F-4D97-AF65-F5344CB8AC3E}">
        <p14:creationId xmlns:p14="http://schemas.microsoft.com/office/powerpoint/2010/main" val="2436590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77342C-5C59-43A4-B86B-435566599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69" t="18815" r="24667" b="11999"/>
          <a:stretch/>
        </p:blipFill>
        <p:spPr>
          <a:xfrm>
            <a:off x="1706880" y="1162368"/>
            <a:ext cx="8729856" cy="544759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DC2B6E-3832-4310-B058-6AEDEEED9522}"/>
              </a:ext>
            </a:extLst>
          </p:cNvPr>
          <p:cNvSpPr txBox="1">
            <a:spLocks/>
          </p:cNvSpPr>
          <p:nvPr/>
        </p:nvSpPr>
        <p:spPr>
          <a:xfrm>
            <a:off x="1676400" y="248038"/>
            <a:ext cx="7995920" cy="818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Futura" panose="02020800000000000000"/>
                <a:ea typeface="+mj-ea"/>
                <a:cs typeface="+mj-cs"/>
              </a:defRPr>
            </a:lvl1pPr>
          </a:lstStyle>
          <a:p>
            <a:r>
              <a:rPr lang="en-US" sz="3700" dirty="0"/>
              <a:t>Reasons for Dissatisfaction </a:t>
            </a:r>
          </a:p>
        </p:txBody>
      </p:sp>
    </p:spTree>
    <p:extLst>
      <p:ext uri="{BB962C8B-B14F-4D97-AF65-F5344CB8AC3E}">
        <p14:creationId xmlns:p14="http://schemas.microsoft.com/office/powerpoint/2010/main" val="2596370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FDC2B6E-3832-4310-B058-6AEDEEED9522}"/>
              </a:ext>
            </a:extLst>
          </p:cNvPr>
          <p:cNvSpPr txBox="1">
            <a:spLocks/>
          </p:cNvSpPr>
          <p:nvPr/>
        </p:nvSpPr>
        <p:spPr>
          <a:xfrm>
            <a:off x="1676400" y="248038"/>
            <a:ext cx="7995920" cy="818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Futura" panose="02020800000000000000"/>
                <a:ea typeface="+mj-ea"/>
                <a:cs typeface="+mj-cs"/>
              </a:defRPr>
            </a:lvl1pPr>
          </a:lstStyle>
          <a:p>
            <a:r>
              <a:rPr lang="en-US" sz="3700" dirty="0"/>
              <a:t>Reasons for Satisfaction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0B946-8CAC-4CA5-A633-3E00645B8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7" t="19852" r="26250" b="7111"/>
          <a:stretch/>
        </p:blipFill>
        <p:spPr>
          <a:xfrm>
            <a:off x="1676399" y="1097280"/>
            <a:ext cx="8410315" cy="55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4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FDC2B6E-3832-4310-B058-6AEDEEED9522}"/>
              </a:ext>
            </a:extLst>
          </p:cNvPr>
          <p:cNvSpPr txBox="1">
            <a:spLocks/>
          </p:cNvSpPr>
          <p:nvPr/>
        </p:nvSpPr>
        <p:spPr>
          <a:xfrm>
            <a:off x="1676400" y="248038"/>
            <a:ext cx="7995920" cy="818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Futura" panose="02020800000000000000"/>
                <a:ea typeface="+mj-ea"/>
                <a:cs typeface="+mj-cs"/>
              </a:defRPr>
            </a:lvl1pPr>
          </a:lstStyle>
          <a:p>
            <a:r>
              <a:rPr lang="en-US" sz="3700" dirty="0"/>
              <a:t>Top-Ten Soft Skills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310A22-CB41-4210-AA94-E7EC30945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83" t="29926" r="14584" b="24148"/>
          <a:stretch/>
        </p:blipFill>
        <p:spPr>
          <a:xfrm>
            <a:off x="1341119" y="1828800"/>
            <a:ext cx="10757802" cy="37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8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FDC2B6E-3832-4310-B058-6AEDEEED9522}"/>
              </a:ext>
            </a:extLst>
          </p:cNvPr>
          <p:cNvSpPr txBox="1">
            <a:spLocks/>
          </p:cNvSpPr>
          <p:nvPr/>
        </p:nvSpPr>
        <p:spPr>
          <a:xfrm>
            <a:off x="1676400" y="248038"/>
            <a:ext cx="7995920" cy="818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Futura" panose="02020800000000000000"/>
                <a:ea typeface="+mj-ea"/>
                <a:cs typeface="+mj-cs"/>
              </a:defRPr>
            </a:lvl1pPr>
          </a:lstStyle>
          <a:p>
            <a:r>
              <a:rPr lang="en-US" sz="3700" dirty="0"/>
              <a:t>Highly preferred technical skills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3BAAA2-BAD5-4289-BD76-A2B655751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48" t="20568" r="17102" b="26525"/>
          <a:stretch/>
        </p:blipFill>
        <p:spPr>
          <a:xfrm>
            <a:off x="1527242" y="1760705"/>
            <a:ext cx="10177296" cy="425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46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86560"/>
            <a:ext cx="12120880" cy="395223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What </a:t>
            </a:r>
            <a:r>
              <a:rPr lang="en-US" sz="5400" b="1" dirty="0">
                <a:solidFill>
                  <a:srgbClr val="63E36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Business Leaders </a:t>
            </a:r>
            <a:r>
              <a:rPr lang="en-US" sz="5400" b="1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say?</a:t>
            </a:r>
            <a:br>
              <a:rPr lang="en-US" sz="5400" b="1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</a:br>
            <a:r>
              <a:rPr lang="en-US" sz="3200" i="1" dirty="0">
                <a:solidFill>
                  <a:schemeClr val="bg1"/>
                </a:solidFill>
                <a:latin typeface="Futura Bk BT"/>
                <a:ea typeface="Futura" panose="02020800000000000000" pitchFamily="18" charset="0"/>
                <a:cs typeface="Futura" panose="02020800000000000000" pitchFamily="18" charset="0"/>
              </a:rPr>
              <a:t>Responses gathered exclusively for today’s conference</a:t>
            </a:r>
            <a:endParaRPr lang="en-US" sz="4400" i="1" dirty="0">
              <a:solidFill>
                <a:schemeClr val="bg1"/>
              </a:solidFill>
              <a:latin typeface="Futura Bk BT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438085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257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575" y="458099"/>
            <a:ext cx="8972550" cy="784914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Questions asked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81124" y="1790700"/>
            <a:ext cx="10467976" cy="4924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effectLst/>
                <a:latin typeface="Futura Bk BT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What do you think that the education and training being given to students in business schools is relevant to the needs of organizations / business world?</a:t>
            </a:r>
          </a:p>
          <a:p>
            <a:pPr marR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rgbClr val="002060"/>
              </a:solidFill>
              <a:effectLst/>
              <a:latin typeface="Futura Bk BT" panose="020B05020202040203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effectLst/>
                <a:latin typeface="Futura Bk BT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What are the important skills which business graduates must have? And what do you think are business schools enabling students to develop these skills during their studies? </a:t>
            </a:r>
          </a:p>
          <a:p>
            <a:pPr marR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rgbClr val="002060"/>
              </a:solidFill>
              <a:latin typeface="Futura Bk BT" panose="020B05020202040203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effectLst/>
                <a:latin typeface="Futura Bk BT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Is business education having any impact on businesses in Pakistan? Are business graduates able to contribute to the growth of businesses?</a:t>
            </a:r>
            <a:endParaRPr lang="en-US" sz="2400" dirty="0">
              <a:solidFill>
                <a:srgbClr val="002060"/>
              </a:solidFill>
              <a:effectLst/>
              <a:latin typeface="Futura Bk BT" panose="020B0502020204020303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91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92A310-3373-4835-80BD-B5F25D91D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580" y="174680"/>
            <a:ext cx="1404660" cy="1404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854C55-3D0D-4E47-85ED-3AF7A3F250A1}"/>
              </a:ext>
            </a:extLst>
          </p:cNvPr>
          <p:cNvSpPr txBox="1"/>
          <p:nvPr/>
        </p:nvSpPr>
        <p:spPr>
          <a:xfrm>
            <a:off x="485140" y="1614881"/>
            <a:ext cx="1496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Ashaar</a:t>
            </a:r>
            <a:r>
              <a:rPr lang="en-US" sz="1400" b="1" dirty="0"/>
              <a:t> Seed</a:t>
            </a:r>
          </a:p>
          <a:p>
            <a:pPr algn="ctr"/>
            <a:r>
              <a:rPr lang="en-US" sz="1400" dirty="0"/>
              <a:t>Chief HR Officer</a:t>
            </a:r>
          </a:p>
          <a:p>
            <a:pPr algn="ctr"/>
            <a:r>
              <a:rPr lang="en-US" sz="1400" dirty="0"/>
              <a:t>KIA Lucky Motors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E1CC8C-DCFC-4738-B7A2-26A3E15F9D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/>
          <a:stretch/>
        </p:blipFill>
        <p:spPr>
          <a:xfrm>
            <a:off x="2862502" y="174680"/>
            <a:ext cx="1404193" cy="137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234A7D-801E-44C7-82BA-EA5441793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1702" y="167770"/>
            <a:ext cx="1404660" cy="1404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92829C-2C2D-4A5B-AD5F-C986A91E7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3543" y="140950"/>
            <a:ext cx="1404660" cy="1404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B3D9D6-36A6-476C-9547-26620FF00A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0"/>
          <a:stretch/>
        </p:blipFill>
        <p:spPr>
          <a:xfrm>
            <a:off x="9978998" y="140950"/>
            <a:ext cx="1464008" cy="1404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5CC827-62B1-46DA-8BAB-D084341D7AF4}"/>
              </a:ext>
            </a:extLst>
          </p:cNvPr>
          <p:cNvSpPr txBox="1"/>
          <p:nvPr/>
        </p:nvSpPr>
        <p:spPr>
          <a:xfrm>
            <a:off x="2722880" y="1614881"/>
            <a:ext cx="1717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Naila</a:t>
            </a:r>
            <a:r>
              <a:rPr lang="en-US" sz="1400" b="1" dirty="0"/>
              <a:t> Bhatti</a:t>
            </a:r>
          </a:p>
          <a:p>
            <a:pPr algn="ctr"/>
            <a:r>
              <a:rPr lang="en-US" sz="1400" dirty="0"/>
              <a:t>MD / CEO</a:t>
            </a:r>
          </a:p>
          <a:p>
            <a:pPr algn="ctr"/>
            <a:r>
              <a:rPr lang="en-US" sz="1400" dirty="0"/>
              <a:t>Mitchells Fruit Farms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F8AED2-B939-4191-A573-2DE64FE987CA}"/>
              </a:ext>
            </a:extLst>
          </p:cNvPr>
          <p:cNvSpPr txBox="1"/>
          <p:nvPr/>
        </p:nvSpPr>
        <p:spPr>
          <a:xfrm>
            <a:off x="5250180" y="1614881"/>
            <a:ext cx="1496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Omar Farooq</a:t>
            </a:r>
          </a:p>
          <a:p>
            <a:pPr algn="ctr"/>
            <a:r>
              <a:rPr lang="en-US" sz="1400" dirty="0"/>
              <a:t>CEO</a:t>
            </a:r>
          </a:p>
          <a:p>
            <a:pPr algn="ctr"/>
            <a:r>
              <a:rPr lang="en-US" sz="1400" dirty="0" err="1"/>
              <a:t>Interwood</a:t>
            </a:r>
            <a:r>
              <a:rPr lang="en-US" sz="1400" dirty="0"/>
              <a:t> </a:t>
            </a:r>
            <a:r>
              <a:rPr lang="en-US" sz="1400" dirty="0" err="1"/>
              <a:t>Mobel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5A9957-796B-4477-A14D-7AE7765648C3}"/>
              </a:ext>
            </a:extLst>
          </p:cNvPr>
          <p:cNvSpPr txBox="1"/>
          <p:nvPr/>
        </p:nvSpPr>
        <p:spPr>
          <a:xfrm>
            <a:off x="7556500" y="1614881"/>
            <a:ext cx="1617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Fatima </a:t>
            </a:r>
            <a:r>
              <a:rPr lang="en-US" sz="1400" b="1" dirty="0" err="1"/>
              <a:t>Asad</a:t>
            </a:r>
            <a:r>
              <a:rPr lang="en-US" sz="1400" b="1" dirty="0"/>
              <a:t>-Said</a:t>
            </a:r>
          </a:p>
          <a:p>
            <a:pPr algn="ctr"/>
            <a:r>
              <a:rPr lang="en-US" sz="1400" dirty="0"/>
              <a:t>CEO</a:t>
            </a:r>
          </a:p>
          <a:p>
            <a:pPr algn="ctr"/>
            <a:r>
              <a:rPr lang="en-US" sz="1400" dirty="0"/>
              <a:t>Abacus Consulting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A134B-0561-4C59-B14F-25F4A5E3A7F8}"/>
              </a:ext>
            </a:extLst>
          </p:cNvPr>
          <p:cNvSpPr txBox="1"/>
          <p:nvPr/>
        </p:nvSpPr>
        <p:spPr>
          <a:xfrm>
            <a:off x="9814560" y="1614881"/>
            <a:ext cx="18032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Abdul Wahid Qureshi</a:t>
            </a:r>
          </a:p>
          <a:p>
            <a:pPr algn="ctr"/>
            <a:r>
              <a:rPr lang="en-US" sz="1400" dirty="0"/>
              <a:t>CFO / Company </a:t>
            </a:r>
            <a:r>
              <a:rPr lang="en-US" sz="1400" dirty="0" err="1"/>
              <a:t>Secy</a:t>
            </a:r>
            <a:endParaRPr lang="en-US" sz="1400" dirty="0"/>
          </a:p>
          <a:p>
            <a:pPr algn="ctr"/>
            <a:r>
              <a:rPr lang="en-US" sz="1400" dirty="0"/>
              <a:t>Berger Paints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424122-ECA9-4FA8-A805-8735AF00B1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1" r="22890"/>
          <a:stretch/>
        </p:blipFill>
        <p:spPr>
          <a:xfrm>
            <a:off x="597623" y="2443136"/>
            <a:ext cx="1383617" cy="1353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F04655-8363-4AE9-A939-DFB880C71FDF}"/>
              </a:ext>
            </a:extLst>
          </p:cNvPr>
          <p:cNvSpPr txBox="1"/>
          <p:nvPr/>
        </p:nvSpPr>
        <p:spPr>
          <a:xfrm>
            <a:off x="485140" y="3822377"/>
            <a:ext cx="1496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Mian Kashif</a:t>
            </a:r>
          </a:p>
          <a:p>
            <a:pPr algn="ctr"/>
            <a:r>
              <a:rPr lang="en-US" sz="1400" dirty="0"/>
              <a:t>CEO</a:t>
            </a:r>
          </a:p>
          <a:p>
            <a:pPr algn="ctr"/>
            <a:r>
              <a:rPr lang="en-US" sz="1400" dirty="0" err="1"/>
              <a:t>Chenone</a:t>
            </a:r>
            <a:r>
              <a:rPr lang="en-US" sz="1400" dirty="0"/>
              <a:t> Stores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BFDC1B4-2EB1-482E-8CDE-B4DBD7C815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8" b="10948"/>
          <a:stretch/>
        </p:blipFill>
        <p:spPr>
          <a:xfrm>
            <a:off x="2862502" y="2443136"/>
            <a:ext cx="1404193" cy="137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88458B-C582-4A4B-9E4A-CEAFB4E4F8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1234" y="2440532"/>
            <a:ext cx="1404660" cy="1404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204E3A-3CCB-4B33-A886-24BD4012B2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9" r="31430" b="49310"/>
          <a:stretch/>
        </p:blipFill>
        <p:spPr>
          <a:xfrm>
            <a:off x="7698117" y="2409406"/>
            <a:ext cx="1404192" cy="1415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9BE44E-8562-41F0-8414-6DB8AE8723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" b="2027"/>
          <a:stretch/>
        </p:blipFill>
        <p:spPr>
          <a:xfrm>
            <a:off x="9978998" y="2409406"/>
            <a:ext cx="1464008" cy="1404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BF5BBC7-7D81-4666-993B-8AAE48D95328}"/>
              </a:ext>
            </a:extLst>
          </p:cNvPr>
          <p:cNvSpPr txBox="1"/>
          <p:nvPr/>
        </p:nvSpPr>
        <p:spPr>
          <a:xfrm>
            <a:off x="2651760" y="3822377"/>
            <a:ext cx="1771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Tahira</a:t>
            </a:r>
            <a:r>
              <a:rPr lang="en-US" sz="1400" b="1" dirty="0"/>
              <a:t> Raza</a:t>
            </a:r>
          </a:p>
          <a:p>
            <a:pPr algn="ctr"/>
            <a:r>
              <a:rPr lang="en-US" sz="1400" dirty="0"/>
              <a:t>CEO &amp; President</a:t>
            </a:r>
          </a:p>
          <a:p>
            <a:pPr algn="ctr"/>
            <a:r>
              <a:rPr lang="en-US" sz="1400" dirty="0"/>
              <a:t>First Women Bank Ltd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B614F-A7E7-4380-BB54-92D6C4102018}"/>
              </a:ext>
            </a:extLst>
          </p:cNvPr>
          <p:cNvSpPr txBox="1"/>
          <p:nvPr/>
        </p:nvSpPr>
        <p:spPr>
          <a:xfrm>
            <a:off x="5250180" y="3822377"/>
            <a:ext cx="1496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Abbas Ali Mirza</a:t>
            </a:r>
          </a:p>
          <a:p>
            <a:pPr algn="ctr"/>
            <a:r>
              <a:rPr lang="en-US" sz="1400" dirty="0"/>
              <a:t>CEO</a:t>
            </a:r>
          </a:p>
          <a:p>
            <a:pPr algn="ctr"/>
            <a:r>
              <a:rPr lang="en-US" sz="1400" dirty="0" err="1"/>
              <a:t>Realcom</a:t>
            </a: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EEA23C-63B7-439C-951A-3C6E67967680}"/>
              </a:ext>
            </a:extLst>
          </p:cNvPr>
          <p:cNvSpPr txBox="1"/>
          <p:nvPr/>
        </p:nvSpPr>
        <p:spPr>
          <a:xfrm>
            <a:off x="7556500" y="3822377"/>
            <a:ext cx="1617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Tayyab Qureshi</a:t>
            </a:r>
          </a:p>
          <a:p>
            <a:pPr algn="ctr"/>
            <a:r>
              <a:rPr lang="en-US" sz="1400" dirty="0"/>
              <a:t>CEO</a:t>
            </a:r>
          </a:p>
          <a:p>
            <a:pPr algn="ctr"/>
            <a:r>
              <a:rPr lang="en-US" sz="1400" dirty="0"/>
              <a:t>Roshan Packages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3B5E5D-CECA-4555-BB13-4E70ABBD19E6}"/>
              </a:ext>
            </a:extLst>
          </p:cNvPr>
          <p:cNvSpPr txBox="1"/>
          <p:nvPr/>
        </p:nvSpPr>
        <p:spPr>
          <a:xfrm>
            <a:off x="9814560" y="3822377"/>
            <a:ext cx="18032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Khalid Nabeel Butt</a:t>
            </a:r>
          </a:p>
          <a:p>
            <a:pPr algn="ctr"/>
            <a:r>
              <a:rPr lang="en-US" sz="1400" dirty="0"/>
              <a:t>Chief HR Officer </a:t>
            </a:r>
          </a:p>
          <a:p>
            <a:pPr algn="ctr"/>
            <a:r>
              <a:rPr lang="en-US" sz="1400" dirty="0" err="1"/>
              <a:t>Treet</a:t>
            </a:r>
            <a:r>
              <a:rPr lang="en-US" sz="1400" dirty="0"/>
              <a:t> Corporation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966AD2-F0AC-43FB-8261-179113C1745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580" y="4673117"/>
            <a:ext cx="1404660" cy="1404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4604BF5-78E7-444A-ABBE-04509151AD09}"/>
              </a:ext>
            </a:extLst>
          </p:cNvPr>
          <p:cNvSpPr txBox="1"/>
          <p:nvPr/>
        </p:nvSpPr>
        <p:spPr>
          <a:xfrm>
            <a:off x="485140" y="6103158"/>
            <a:ext cx="1496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Haris</a:t>
            </a:r>
            <a:r>
              <a:rPr lang="en-US" sz="1400" b="1" dirty="0"/>
              <a:t> Bin Naseer</a:t>
            </a:r>
          </a:p>
          <a:p>
            <a:pPr algn="ctr"/>
            <a:r>
              <a:rPr lang="en-US" sz="1400" dirty="0"/>
              <a:t>Director</a:t>
            </a:r>
          </a:p>
          <a:p>
            <a:pPr algn="ctr"/>
            <a:r>
              <a:rPr lang="en-US" sz="1400" dirty="0"/>
              <a:t>Infotech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38BB39-5512-4324-952A-AD719F40331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4" b="22034"/>
          <a:stretch/>
        </p:blipFill>
        <p:spPr>
          <a:xfrm>
            <a:off x="2862502" y="4673117"/>
            <a:ext cx="1404193" cy="137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576D550-2CF2-4124-B632-13FB9CD9CB0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6" r="28206"/>
          <a:stretch/>
        </p:blipFill>
        <p:spPr>
          <a:xfrm>
            <a:off x="5408088" y="4673116"/>
            <a:ext cx="1547768" cy="1430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209CCE8-C521-4C2B-BDD0-AAA002D66F6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0" r="28156" b="57407"/>
          <a:stretch/>
        </p:blipFill>
        <p:spPr>
          <a:xfrm>
            <a:off x="7693544" y="4673116"/>
            <a:ext cx="1372112" cy="1355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79D7502-CCC5-4E55-B3D2-32F9736025C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0" b="14020"/>
          <a:stretch/>
        </p:blipFill>
        <p:spPr>
          <a:xfrm>
            <a:off x="9978998" y="4639387"/>
            <a:ext cx="1464008" cy="1404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F69F59C-EB96-43BC-B132-32BF22FA5038}"/>
              </a:ext>
            </a:extLst>
          </p:cNvPr>
          <p:cNvSpPr txBox="1"/>
          <p:nvPr/>
        </p:nvSpPr>
        <p:spPr>
          <a:xfrm>
            <a:off x="2492984" y="6103158"/>
            <a:ext cx="2096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Adnan Mahmood</a:t>
            </a:r>
          </a:p>
          <a:p>
            <a:pPr algn="ctr"/>
            <a:r>
              <a:rPr lang="en-US" sz="1400" dirty="0"/>
              <a:t>Chief Marketing Officer</a:t>
            </a:r>
          </a:p>
          <a:p>
            <a:pPr algn="ctr"/>
            <a:r>
              <a:rPr lang="en-US" sz="1400" dirty="0"/>
              <a:t>Super Crisps / </a:t>
            </a:r>
            <a:r>
              <a:rPr lang="en-US" sz="1400" dirty="0" err="1"/>
              <a:t>Tripple</a:t>
            </a:r>
            <a:r>
              <a:rPr lang="en-US" sz="1400" dirty="0"/>
              <a:t> EM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4902F5-BC76-4DB6-A8CA-12FF018D96FB}"/>
              </a:ext>
            </a:extLst>
          </p:cNvPr>
          <p:cNvSpPr txBox="1"/>
          <p:nvPr/>
        </p:nvSpPr>
        <p:spPr>
          <a:xfrm>
            <a:off x="5276830" y="6103158"/>
            <a:ext cx="17945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Dr. Amjad Saqib</a:t>
            </a:r>
          </a:p>
          <a:p>
            <a:pPr algn="ctr"/>
            <a:r>
              <a:rPr lang="en-US" sz="1400" dirty="0"/>
              <a:t>CEO</a:t>
            </a:r>
          </a:p>
          <a:p>
            <a:pPr algn="ctr"/>
            <a:r>
              <a:rPr lang="en-US" sz="1400" dirty="0" err="1"/>
              <a:t>Akhuwat</a:t>
            </a:r>
            <a:r>
              <a:rPr lang="en-US" sz="1400" dirty="0"/>
              <a:t> Foundation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2F5C13-5D54-45DD-A11A-4AEFCDFFA560}"/>
              </a:ext>
            </a:extLst>
          </p:cNvPr>
          <p:cNvSpPr txBox="1"/>
          <p:nvPr/>
        </p:nvSpPr>
        <p:spPr>
          <a:xfrm>
            <a:off x="7487920" y="6103158"/>
            <a:ext cx="1617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Faisal Mushtaq</a:t>
            </a:r>
          </a:p>
          <a:p>
            <a:pPr algn="ctr"/>
            <a:r>
              <a:rPr lang="en-US" sz="1400" dirty="0"/>
              <a:t>COO</a:t>
            </a:r>
          </a:p>
          <a:p>
            <a:pPr algn="ctr"/>
            <a:r>
              <a:rPr lang="en-US" sz="1400" dirty="0" err="1"/>
              <a:t>Mcolson’s</a:t>
            </a:r>
            <a:r>
              <a:rPr lang="en-US" sz="1400" dirty="0"/>
              <a:t> Pharma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EEAFC3-4762-4B40-ACDA-BBF64C78735C}"/>
              </a:ext>
            </a:extLst>
          </p:cNvPr>
          <p:cNvSpPr txBox="1"/>
          <p:nvPr/>
        </p:nvSpPr>
        <p:spPr>
          <a:xfrm>
            <a:off x="9664700" y="6103158"/>
            <a:ext cx="2096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Adil J. Mansoor</a:t>
            </a:r>
          </a:p>
          <a:p>
            <a:pPr algn="ctr"/>
            <a:r>
              <a:rPr lang="en-US" sz="1400" dirty="0"/>
              <a:t>Chairman</a:t>
            </a:r>
          </a:p>
          <a:p>
            <a:pPr algn="ctr"/>
            <a:r>
              <a:rPr lang="en-US" sz="1400" dirty="0"/>
              <a:t>Call Courier / Excel Group </a:t>
            </a:r>
          </a:p>
        </p:txBody>
      </p:sp>
    </p:spTree>
    <p:extLst>
      <p:ext uri="{BB962C8B-B14F-4D97-AF65-F5344CB8AC3E}">
        <p14:creationId xmlns:p14="http://schemas.microsoft.com/office/powerpoint/2010/main" val="139757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88A19-A83E-4D60-8B98-52EC0485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Consolidated Feedback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EAD7C-A74F-4839-9D41-1217CF195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700" dirty="0"/>
              <a:t>Other than top-tier Universities, students are not being prepared for the corporate world. Top business schools are for-sure contributing to the growth of corporate world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700" dirty="0"/>
          </a:p>
          <a:p>
            <a:pPr>
              <a:lnSpc>
                <a:spcPct val="100000"/>
              </a:lnSpc>
            </a:pPr>
            <a:r>
              <a:rPr lang="en-US" sz="2700" dirty="0"/>
              <a:t>Students are not being given real-corporate world examples during their studies. Their commercial awareness is inadequate</a:t>
            </a:r>
          </a:p>
          <a:p>
            <a:pPr>
              <a:lnSpc>
                <a:spcPct val="100000"/>
              </a:lnSpc>
            </a:pPr>
            <a:endParaRPr lang="en-US" sz="2700" dirty="0"/>
          </a:p>
          <a:p>
            <a:pPr>
              <a:lnSpc>
                <a:spcPct val="100000"/>
              </a:lnSpc>
            </a:pPr>
            <a:r>
              <a:rPr lang="en-US" sz="2700" dirty="0"/>
              <a:t>Critical thinking, analytical skills, emotional intelligence and other key skills are being ignored </a:t>
            </a:r>
          </a:p>
          <a:p>
            <a:pPr>
              <a:lnSpc>
                <a:spcPct val="100000"/>
              </a:lnSpc>
            </a:pPr>
            <a:endParaRPr lang="en-US" sz="2700" dirty="0"/>
          </a:p>
          <a:p>
            <a:pPr>
              <a:lnSpc>
                <a:spcPct val="100000"/>
              </a:lnSpc>
            </a:pPr>
            <a:endParaRPr lang="en-US" sz="2700" dirty="0"/>
          </a:p>
          <a:p>
            <a:pPr>
              <a:lnSpc>
                <a:spcPct val="100000"/>
              </a:lnSpc>
            </a:pPr>
            <a:endParaRPr lang="en-US" sz="2700" dirty="0"/>
          </a:p>
          <a:p>
            <a:pPr>
              <a:lnSpc>
                <a:spcPct val="100000"/>
              </a:lnSpc>
            </a:pPr>
            <a:endParaRPr lang="en-US" sz="2700" dirty="0"/>
          </a:p>
          <a:p>
            <a:pPr>
              <a:lnSpc>
                <a:spcPct val="100000"/>
              </a:lnSpc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154611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88A19-A83E-4D60-8B98-52EC0485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Consolidated Feedback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EAD7C-A74F-4839-9D41-1217CF195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926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University graduates are most suited for MNCs not for SMEs, there is less impact of business education on SMEs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/>
              <a:t>Other than marketing &amp; sales, there are serious challenges in finding resources for supply chain, finance, production, import/export and international business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/>
              <a:t>It is challenging to cover every aspect of training and education. What we teach today becomes quickly obsolete, or is thrown over by new theories, practices and inventions.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979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46480"/>
            <a:ext cx="12192000" cy="556768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6600" b="1" dirty="0">
                <a:solidFill>
                  <a:schemeClr val="bg1"/>
                </a:solidFill>
                <a:latin typeface="Futura" panose="02020800000000000000" pitchFamily="18" charset="0"/>
              </a:rPr>
              <a:t>To have an </a:t>
            </a:r>
            <a:br>
              <a:rPr lang="en-US" sz="6600" b="1" dirty="0">
                <a:solidFill>
                  <a:schemeClr val="bg1"/>
                </a:solidFill>
                <a:latin typeface="Futura" panose="02020800000000000000" pitchFamily="18" charset="0"/>
              </a:rPr>
            </a:br>
            <a:r>
              <a:rPr lang="en-US" sz="6600" b="1" dirty="0">
                <a:solidFill>
                  <a:srgbClr val="63E368"/>
                </a:solidFill>
                <a:latin typeface="Futura" panose="02020800000000000000" pitchFamily="18" charset="0"/>
              </a:rPr>
              <a:t>Impact of Business Education, </a:t>
            </a:r>
            <a:br>
              <a:rPr lang="en-US" sz="6600" b="1" dirty="0">
                <a:solidFill>
                  <a:schemeClr val="bg1"/>
                </a:solidFill>
                <a:latin typeface="Futura" panose="02020800000000000000" pitchFamily="18" charset="0"/>
              </a:rPr>
            </a:br>
            <a:r>
              <a:rPr lang="en-US" sz="6600" b="1" dirty="0">
                <a:solidFill>
                  <a:schemeClr val="bg1"/>
                </a:solidFill>
                <a:latin typeface="Futura" panose="02020800000000000000" pitchFamily="18" charset="0"/>
              </a:rPr>
              <a:t>its </a:t>
            </a:r>
            <a:r>
              <a:rPr lang="en-US" sz="6600" b="1" dirty="0">
                <a:solidFill>
                  <a:srgbClr val="63E368"/>
                </a:solidFill>
                <a:latin typeface="Futura" panose="02020800000000000000" pitchFamily="18" charset="0"/>
              </a:rPr>
              <a:t>Relevance</a:t>
            </a:r>
            <a:r>
              <a:rPr lang="en-US" sz="6600" b="1" dirty="0">
                <a:solidFill>
                  <a:schemeClr val="bg1"/>
                </a:solidFill>
                <a:latin typeface="Futura" panose="02020800000000000000" pitchFamily="18" charset="0"/>
              </a:rPr>
              <a:t> is Important </a:t>
            </a:r>
            <a:br>
              <a:rPr lang="en-US" sz="6600" b="1" dirty="0">
                <a:solidFill>
                  <a:schemeClr val="bg1"/>
                </a:solidFill>
                <a:latin typeface="Futura" panose="02020800000000000000" pitchFamily="18" charset="0"/>
              </a:rPr>
            </a:br>
            <a:r>
              <a:rPr lang="en-US" sz="4400" b="1" dirty="0">
                <a:solidFill>
                  <a:schemeClr val="bg1"/>
                </a:solidFill>
                <a:latin typeface="Futura" panose="02020800000000000000" pitchFamily="18" charset="0"/>
              </a:rPr>
              <a:t>while there is a huge </a:t>
            </a:r>
            <a:r>
              <a:rPr lang="en-US" sz="4400" b="1" dirty="0">
                <a:solidFill>
                  <a:srgbClr val="FFFFAB"/>
                </a:solidFill>
                <a:latin typeface="Futura" panose="02020800000000000000" pitchFamily="18" charset="0"/>
              </a:rPr>
              <a:t>disconnect between </a:t>
            </a:r>
            <a:br>
              <a:rPr lang="en-US" sz="4400" b="1" dirty="0">
                <a:solidFill>
                  <a:schemeClr val="bg1"/>
                </a:solidFill>
                <a:latin typeface="Futura" panose="02020800000000000000" pitchFamily="18" charset="0"/>
              </a:rPr>
            </a:br>
            <a:br>
              <a:rPr lang="en-US" sz="6600" b="1" dirty="0">
                <a:solidFill>
                  <a:schemeClr val="bg1"/>
                </a:solidFill>
                <a:latin typeface="Futura" panose="02020800000000000000" pitchFamily="18" charset="0"/>
              </a:rPr>
            </a:br>
            <a:endParaRPr lang="en-US" sz="4000" dirty="0">
              <a:solidFill>
                <a:schemeClr val="bg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76380" y="24380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3C3B86-E409-41C2-8355-D12836CE3BCE}"/>
              </a:ext>
            </a:extLst>
          </p:cNvPr>
          <p:cNvSpPr txBox="1">
            <a:spLocks/>
          </p:cNvSpPr>
          <p:nvPr/>
        </p:nvSpPr>
        <p:spPr>
          <a:xfrm>
            <a:off x="10160" y="4825686"/>
            <a:ext cx="12192000" cy="178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63E368"/>
                </a:solidFill>
                <a:latin typeface="Futura" panose="02020800000000000000" pitchFamily="18" charset="0"/>
              </a:rPr>
              <a:t>Academia</a:t>
            </a:r>
            <a:r>
              <a:rPr lang="en-US" b="1" dirty="0">
                <a:solidFill>
                  <a:schemeClr val="bg1"/>
                </a:solidFill>
                <a:latin typeface="Futura" panose="02020800000000000000" pitchFamily="18" charset="0"/>
              </a:rPr>
              <a:t> and </a:t>
            </a:r>
            <a:r>
              <a:rPr lang="en-US" b="1" dirty="0">
                <a:solidFill>
                  <a:srgbClr val="63E368"/>
                </a:solidFill>
                <a:latin typeface="Futura" panose="02020800000000000000" pitchFamily="18" charset="0"/>
              </a:rPr>
              <a:t>Industry</a:t>
            </a:r>
            <a:endParaRPr lang="en-US" dirty="0">
              <a:solidFill>
                <a:schemeClr val="bg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4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86560"/>
            <a:ext cx="12120880" cy="395223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63E36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Suggestions</a:t>
            </a:r>
            <a:endParaRPr lang="en-US" sz="4400" i="1" dirty="0">
              <a:solidFill>
                <a:schemeClr val="bg1"/>
              </a:solidFill>
              <a:latin typeface="Futura Bk BT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438085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4540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438085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93AC06-1607-4DB0-9E23-1E3E2FEEDEA1}"/>
              </a:ext>
            </a:extLst>
          </p:cNvPr>
          <p:cNvSpPr txBox="1">
            <a:spLocks/>
          </p:cNvSpPr>
          <p:nvPr/>
        </p:nvSpPr>
        <p:spPr>
          <a:xfrm>
            <a:off x="866686" y="1312569"/>
            <a:ext cx="11094720" cy="5201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 algn="l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Ensure active participation of Industry reps in the Board of Studies </a:t>
            </a:r>
          </a:p>
          <a:p>
            <a:pPr marL="914400" indent="-914400" algn="l">
              <a:lnSpc>
                <a:spcPct val="100000"/>
              </a:lnSpc>
              <a:buFont typeface="+mj-lt"/>
              <a:buAutoNum type="arabicPeriod"/>
            </a:pPr>
            <a:endParaRPr lang="en-US" sz="1600" b="1" dirty="0">
              <a:solidFill>
                <a:schemeClr val="bg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 marL="914400" indent="-914400" algn="l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Futura" panose="02020800000000000000" pitchFamily="18" charset="0"/>
              </a:rPr>
              <a:t>Inclusion of a good percentage of visiting faculty from the industry </a:t>
            </a:r>
          </a:p>
          <a:p>
            <a:pPr marL="914400" indent="-914400" algn="l">
              <a:lnSpc>
                <a:spcPct val="100000"/>
              </a:lnSpc>
              <a:buFont typeface="+mj-lt"/>
              <a:buAutoNum type="arabicPeriod"/>
            </a:pPr>
            <a:endParaRPr lang="en-US" sz="1600" b="1" dirty="0">
              <a:solidFill>
                <a:schemeClr val="bg1"/>
              </a:solidFill>
              <a:latin typeface="Futura" panose="02020800000000000000" pitchFamily="18" charset="0"/>
            </a:endParaRPr>
          </a:p>
          <a:p>
            <a:pPr marL="914400" indent="-914400" algn="l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Futura" panose="02020800000000000000" pitchFamily="18" charset="0"/>
              </a:rPr>
              <a:t>Teach more local case studies</a:t>
            </a:r>
          </a:p>
          <a:p>
            <a:pPr marL="914400" indent="-914400" algn="l">
              <a:lnSpc>
                <a:spcPct val="100000"/>
              </a:lnSpc>
              <a:buFont typeface="+mj-lt"/>
              <a:buAutoNum type="arabicPeriod"/>
            </a:pPr>
            <a:endParaRPr lang="en-US" sz="1600" b="1" dirty="0">
              <a:solidFill>
                <a:schemeClr val="bg1"/>
              </a:solidFill>
              <a:latin typeface="Futura" panose="02020800000000000000" pitchFamily="18" charset="0"/>
            </a:endParaRPr>
          </a:p>
          <a:p>
            <a:pPr marL="914400" indent="-914400" algn="l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Futura" panose="02020800000000000000" pitchFamily="18" charset="0"/>
              </a:rPr>
              <a:t>Deploy students in the field for a year or more </a:t>
            </a:r>
          </a:p>
          <a:p>
            <a:pPr marL="914400" indent="-914400" algn="l">
              <a:lnSpc>
                <a:spcPct val="100000"/>
              </a:lnSpc>
              <a:buFont typeface="+mj-lt"/>
              <a:buAutoNum type="arabicPeriod"/>
            </a:pPr>
            <a:endParaRPr lang="en-US" sz="1400" b="1" dirty="0">
              <a:solidFill>
                <a:schemeClr val="bg1"/>
              </a:solidFill>
              <a:latin typeface="Futura" panose="02020800000000000000" pitchFamily="18" charset="0"/>
            </a:endParaRPr>
          </a:p>
          <a:p>
            <a:pPr marL="914400" indent="-914400" algn="l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Futura" panose="02020800000000000000" pitchFamily="18" charset="0"/>
              </a:rPr>
              <a:t>Focus on developing soft-skills </a:t>
            </a:r>
          </a:p>
          <a:p>
            <a:pPr marL="914400" indent="-914400" algn="l">
              <a:lnSpc>
                <a:spcPct val="100000"/>
              </a:lnSpc>
              <a:buFont typeface="+mj-lt"/>
              <a:buAutoNum type="arabicPeriod"/>
            </a:pPr>
            <a:endParaRPr lang="en-US" sz="1800" b="1" dirty="0">
              <a:solidFill>
                <a:schemeClr val="bg1"/>
              </a:solidFill>
              <a:latin typeface="Futura" panose="02020800000000000000" pitchFamily="18" charset="0"/>
            </a:endParaRPr>
          </a:p>
          <a:p>
            <a:pPr marL="914400" indent="-914400" algn="l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Futura" panose="02020800000000000000" pitchFamily="18" charset="0"/>
              </a:rPr>
              <a:t>Discourage rote learning by improving assessment methodology </a:t>
            </a:r>
          </a:p>
        </p:txBody>
      </p:sp>
    </p:spTree>
    <p:extLst>
      <p:ext uri="{BB962C8B-B14F-4D97-AF65-F5344CB8AC3E}">
        <p14:creationId xmlns:p14="http://schemas.microsoft.com/office/powerpoint/2010/main" val="64811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3080" y="0"/>
            <a:ext cx="7451387" cy="1546698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The world’s first marketing book </a:t>
            </a:r>
            <a:br>
              <a:rPr lang="en-US" sz="2400" b="1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around market-specific case studies</a:t>
            </a:r>
            <a:br>
              <a:rPr lang="en-US" sz="2400" b="1" dirty="0">
                <a:solidFill>
                  <a:srgbClr val="63E36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by</a:t>
            </a:r>
            <a:r>
              <a:rPr lang="en-US" sz="2400" b="1" dirty="0">
                <a:solidFill>
                  <a:srgbClr val="63E36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en-US" sz="2400" b="1" dirty="0" err="1">
                <a:solidFill>
                  <a:srgbClr val="63E36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Naqeebz</a:t>
            </a:r>
            <a:r>
              <a:rPr lang="en-US" sz="2400" b="1" dirty="0">
                <a:solidFill>
                  <a:srgbClr val="63E36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and</a:t>
            </a:r>
            <a:r>
              <a:rPr lang="en-US" sz="2400" b="1" dirty="0">
                <a:solidFill>
                  <a:srgbClr val="63E36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Kotler Impact</a:t>
            </a:r>
            <a:endParaRPr lang="en-US" sz="1600" i="1" dirty="0">
              <a:solidFill>
                <a:schemeClr val="bg1"/>
              </a:solidFill>
              <a:latin typeface="Futura Bk BT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CC9FFD1-E48C-4FDB-9A0F-C05C8465C6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4" b="7092"/>
          <a:stretch/>
        </p:blipFill>
        <p:spPr>
          <a:xfrm>
            <a:off x="2112524" y="1546698"/>
            <a:ext cx="7529618" cy="5062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7957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86561"/>
            <a:ext cx="12120880" cy="183214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63E36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Thank you!</a:t>
            </a:r>
            <a:endParaRPr lang="en-US" sz="4400" i="1" dirty="0">
              <a:solidFill>
                <a:schemeClr val="bg1"/>
              </a:solidFill>
              <a:latin typeface="Futura Bk BT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438085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7BC972-1F6C-4C93-BE5D-F15B0B79319F}"/>
              </a:ext>
            </a:extLst>
          </p:cNvPr>
          <p:cNvSpPr txBox="1">
            <a:spLocks/>
          </p:cNvSpPr>
          <p:nvPr/>
        </p:nvSpPr>
        <p:spPr>
          <a:xfrm>
            <a:off x="69450" y="3631885"/>
            <a:ext cx="12120880" cy="183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Moazam@naqeebz.com</a:t>
            </a:r>
          </a:p>
          <a:p>
            <a:pPr>
              <a:lnSpc>
                <a:spcPct val="100000"/>
              </a:lnSpc>
            </a:pPr>
            <a:endParaRPr lang="en-US" sz="1000" b="1" i="1" dirty="0">
              <a:solidFill>
                <a:schemeClr val="bg1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600" b="1" i="1" dirty="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0321 446 2359 </a:t>
            </a:r>
            <a:endParaRPr lang="en-US" sz="2800" i="1" dirty="0">
              <a:solidFill>
                <a:schemeClr val="bg1"/>
              </a:solidFill>
              <a:latin typeface="Futura Bk BT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8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76380" y="24380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A23D6-9F59-44C9-B8E7-3F126A6FC749}"/>
              </a:ext>
            </a:extLst>
          </p:cNvPr>
          <p:cNvSpPr txBox="1"/>
          <p:nvPr/>
        </p:nvSpPr>
        <p:spPr>
          <a:xfrm>
            <a:off x="0" y="280687"/>
            <a:ext cx="12192000" cy="646331"/>
          </a:xfrm>
          <a:prstGeom prst="rect">
            <a:avLst/>
          </a:prstGeom>
          <a:solidFill>
            <a:srgbClr val="477472">
              <a:alpha val="77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 panose="02020800000000000000" pitchFamily="18" charset="0"/>
              </a:rPr>
              <a:t>Opinion is divided!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12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76380" y="24380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8E3432-E696-46CD-BC1A-1026ED59A96F}"/>
              </a:ext>
            </a:extLst>
          </p:cNvPr>
          <p:cNvSpPr txBox="1"/>
          <p:nvPr/>
        </p:nvSpPr>
        <p:spPr>
          <a:xfrm>
            <a:off x="0" y="3625770"/>
            <a:ext cx="12192000" cy="1569660"/>
          </a:xfrm>
          <a:prstGeom prst="rect">
            <a:avLst/>
          </a:prstGeom>
          <a:solidFill>
            <a:srgbClr val="370919">
              <a:alpha val="86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 panose="02020800000000000000" pitchFamily="18" charset="0"/>
              </a:rPr>
              <a:t>Business world is changing fast &amp;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 panose="02020800000000000000" pitchFamily="18" charset="0"/>
              </a:rPr>
              <a:t> getting complex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558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76380" y="24380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8E3432-E696-46CD-BC1A-1026ED59A96F}"/>
              </a:ext>
            </a:extLst>
          </p:cNvPr>
          <p:cNvSpPr txBox="1"/>
          <p:nvPr/>
        </p:nvSpPr>
        <p:spPr>
          <a:xfrm>
            <a:off x="0" y="3239866"/>
            <a:ext cx="12192000" cy="1585819"/>
          </a:xfrm>
          <a:prstGeom prst="rect">
            <a:avLst/>
          </a:prstGeom>
          <a:solidFill>
            <a:srgbClr val="636363">
              <a:alpha val="76000"/>
            </a:srgbClr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 panose="02020800000000000000" pitchFamily="18" charset="0"/>
              </a:rPr>
              <a:t>There are no fixed answers to </a:t>
            </a:r>
          </a:p>
          <a:p>
            <a:pPr marR="0" lvl="0" algn="ctr"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 panose="02020800000000000000" pitchFamily="18" charset="0"/>
              </a:rPr>
              <a:t>complex problems in VUCA times</a:t>
            </a:r>
          </a:p>
        </p:txBody>
      </p:sp>
    </p:spTree>
    <p:extLst>
      <p:ext uri="{BB962C8B-B14F-4D97-AF65-F5344CB8AC3E}">
        <p14:creationId xmlns:p14="http://schemas.microsoft.com/office/powerpoint/2010/main" val="242950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8E3432-E696-46CD-BC1A-1026ED59A96F}"/>
              </a:ext>
            </a:extLst>
          </p:cNvPr>
          <p:cNvSpPr txBox="1"/>
          <p:nvPr/>
        </p:nvSpPr>
        <p:spPr>
          <a:xfrm>
            <a:off x="0" y="104175"/>
            <a:ext cx="12192000" cy="1323439"/>
          </a:xfrm>
          <a:prstGeom prst="rect">
            <a:avLst/>
          </a:prstGeom>
          <a:solidFill>
            <a:srgbClr val="103E3C">
              <a:alpha val="75000"/>
            </a:srgbClr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 panose="02020800000000000000" pitchFamily="18" charset="0"/>
              </a:rPr>
              <a:t>Employers expect from business schools to produce ‘Ready for Employment’ graduates</a:t>
            </a:r>
          </a:p>
        </p:txBody>
      </p:sp>
    </p:spTree>
    <p:extLst>
      <p:ext uri="{BB962C8B-B14F-4D97-AF65-F5344CB8AC3E}">
        <p14:creationId xmlns:p14="http://schemas.microsoft.com/office/powerpoint/2010/main" val="55942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5186"/>
            <a:ext cx="12192000" cy="578762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600" b="1" dirty="0">
                <a:solidFill>
                  <a:srgbClr val="FFFFAB"/>
                </a:solidFill>
                <a:latin typeface="Futura" panose="02020800000000000000" pitchFamily="18" charset="0"/>
              </a:rPr>
              <a:t>78% of Employers </a:t>
            </a:r>
            <a:br>
              <a:rPr lang="en-US" sz="6600" b="1" dirty="0">
                <a:solidFill>
                  <a:srgbClr val="FFFFAB"/>
                </a:solidFill>
                <a:latin typeface="Futura" panose="02020800000000000000" pitchFamily="18" charset="0"/>
              </a:rPr>
            </a:br>
            <a:r>
              <a:rPr lang="en-US" sz="6600" b="1" dirty="0">
                <a:solidFill>
                  <a:schemeClr val="bg1"/>
                </a:solidFill>
                <a:latin typeface="Futura" panose="02020800000000000000" pitchFamily="18" charset="0"/>
              </a:rPr>
              <a:t>in </a:t>
            </a:r>
            <a:r>
              <a:rPr lang="en-US" sz="6600" b="1" dirty="0">
                <a:solidFill>
                  <a:srgbClr val="63E368"/>
                </a:solidFill>
                <a:latin typeface="Futura" panose="02020800000000000000" pitchFamily="18" charset="0"/>
              </a:rPr>
              <a:t>Pakistan</a:t>
            </a:r>
            <a:r>
              <a:rPr lang="en-US" sz="6600" b="1" dirty="0">
                <a:solidFill>
                  <a:schemeClr val="bg1"/>
                </a:solidFill>
                <a:latin typeface="Futura" panose="02020800000000000000" pitchFamily="18" charset="0"/>
              </a:rPr>
              <a:t> </a:t>
            </a:r>
            <a:br>
              <a:rPr lang="en-US" sz="6600" b="1" dirty="0">
                <a:solidFill>
                  <a:schemeClr val="bg1"/>
                </a:solidFill>
                <a:latin typeface="Futura" panose="02020800000000000000" pitchFamily="18" charset="0"/>
              </a:rPr>
            </a:br>
            <a:r>
              <a:rPr lang="en-US" sz="6600" b="1" dirty="0">
                <a:solidFill>
                  <a:schemeClr val="bg1"/>
                </a:solidFill>
                <a:latin typeface="Futura" panose="02020800000000000000" pitchFamily="18" charset="0"/>
              </a:rPr>
              <a:t>are </a:t>
            </a:r>
            <a:r>
              <a:rPr lang="en-US" sz="6600" b="1" dirty="0">
                <a:solidFill>
                  <a:srgbClr val="FFFFAB"/>
                </a:solidFill>
                <a:latin typeface="Futura" panose="02020800000000000000" pitchFamily="18" charset="0"/>
              </a:rPr>
              <a:t>NOT SATISFIED </a:t>
            </a:r>
            <a:br>
              <a:rPr lang="en-US" sz="6600" b="1" dirty="0">
                <a:solidFill>
                  <a:srgbClr val="FFFFAB"/>
                </a:solidFill>
                <a:latin typeface="Futura" panose="02020800000000000000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Futura" panose="02020800000000000000" pitchFamily="18" charset="0"/>
              </a:rPr>
              <a:t>with the </a:t>
            </a:r>
            <a:br>
              <a:rPr lang="en-US" sz="6600" b="1" dirty="0">
                <a:solidFill>
                  <a:schemeClr val="bg1"/>
                </a:solidFill>
                <a:latin typeface="Futura" panose="02020800000000000000" pitchFamily="18" charset="0"/>
              </a:rPr>
            </a:br>
            <a:r>
              <a:rPr lang="en-US" sz="6600" b="1" dirty="0">
                <a:solidFill>
                  <a:srgbClr val="63E368"/>
                </a:solidFill>
                <a:latin typeface="Futura" panose="02020800000000000000" pitchFamily="18" charset="0"/>
              </a:rPr>
              <a:t>Quality of Graduates </a:t>
            </a:r>
            <a:endParaRPr lang="en-US" sz="4400" dirty="0">
              <a:solidFill>
                <a:srgbClr val="63E368"/>
              </a:solidFill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76380" y="24380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CE396-5882-46EC-B010-30FBA44434B0}"/>
              </a:ext>
            </a:extLst>
          </p:cNvPr>
          <p:cNvSpPr txBox="1"/>
          <p:nvPr/>
        </p:nvSpPr>
        <p:spPr>
          <a:xfrm>
            <a:off x="0" y="636674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FFAB"/>
                </a:solidFill>
              </a:rPr>
              <a:t>Graduate Employability: Employers’ Perception Survey Report 2018 by </a:t>
            </a:r>
            <a:r>
              <a:rPr lang="en-US" i="1" dirty="0" err="1">
                <a:solidFill>
                  <a:srgbClr val="FFFFAB"/>
                </a:solidFill>
              </a:rPr>
              <a:t>Naqeebz</a:t>
            </a:r>
            <a:r>
              <a:rPr lang="en-US" i="1" dirty="0">
                <a:solidFill>
                  <a:srgbClr val="FFFFAB"/>
                </a:solidFill>
              </a:rPr>
              <a:t> Consulting Survey 2018</a:t>
            </a:r>
          </a:p>
        </p:txBody>
      </p:sp>
    </p:spTree>
    <p:extLst>
      <p:ext uri="{BB962C8B-B14F-4D97-AF65-F5344CB8AC3E}">
        <p14:creationId xmlns:p14="http://schemas.microsoft.com/office/powerpoint/2010/main" val="371403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224F2-81E8-4607-9422-07AF19FC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8038"/>
            <a:ext cx="7995920" cy="818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/>
              <a:t>Respondents’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83E65-E9AE-4BCE-89CE-BD1C57301B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5" t="30968" r="16935" b="15125"/>
          <a:stretch/>
        </p:blipFill>
        <p:spPr>
          <a:xfrm>
            <a:off x="344129" y="1787949"/>
            <a:ext cx="11503742" cy="482201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7220FCD-047F-418C-83E2-DA71D4F6144F}"/>
              </a:ext>
            </a:extLst>
          </p:cNvPr>
          <p:cNvSpPr txBox="1">
            <a:spLocks/>
          </p:cNvSpPr>
          <p:nvPr/>
        </p:nvSpPr>
        <p:spPr>
          <a:xfrm>
            <a:off x="2936241" y="517680"/>
            <a:ext cx="3362960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rgbClr val="002060"/>
                </a:solidFill>
              </a:rPr>
              <a:t>By Industry</a:t>
            </a:r>
          </a:p>
        </p:txBody>
      </p:sp>
    </p:spTree>
    <p:extLst>
      <p:ext uri="{BB962C8B-B14F-4D97-AF65-F5344CB8AC3E}">
        <p14:creationId xmlns:p14="http://schemas.microsoft.com/office/powerpoint/2010/main" val="203398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20DCA2-920C-4C9A-853F-4960B4954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81" t="31971" r="16775" b="16272"/>
          <a:stretch/>
        </p:blipFill>
        <p:spPr>
          <a:xfrm>
            <a:off x="560439" y="1917290"/>
            <a:ext cx="11356258" cy="467991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861FB0C-7903-4839-93C0-D85E5922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8038"/>
            <a:ext cx="7995920" cy="818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/>
              <a:t>Respondents’ Profile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2B1D1E-0958-4493-BD74-4E40108E074E}"/>
              </a:ext>
            </a:extLst>
          </p:cNvPr>
          <p:cNvSpPr txBox="1">
            <a:spLocks/>
          </p:cNvSpPr>
          <p:nvPr/>
        </p:nvSpPr>
        <p:spPr>
          <a:xfrm>
            <a:off x="2936241" y="517680"/>
            <a:ext cx="3362960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rgbClr val="002060"/>
                </a:solidFill>
              </a:rPr>
              <a:t>By Designation / Job Role</a:t>
            </a:r>
          </a:p>
        </p:txBody>
      </p:sp>
    </p:spTree>
    <p:extLst>
      <p:ext uri="{BB962C8B-B14F-4D97-AF65-F5344CB8AC3E}">
        <p14:creationId xmlns:p14="http://schemas.microsoft.com/office/powerpoint/2010/main" val="486405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587</Words>
  <Application>Microsoft Office PowerPoint</Application>
  <PresentationFormat>Widescreen</PresentationFormat>
  <Paragraphs>105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Futura</vt:lpstr>
      <vt:lpstr>Futura Bk BT</vt:lpstr>
      <vt:lpstr>Office Theme</vt:lpstr>
      <vt:lpstr> Impact and Relevance of  Business Schools: Empirical Perspective  9th Deans and Directors Conference, National Business Education Accreditation Council  by Muhammad Moazam Shahbaz CEO, Naqeebz</vt:lpstr>
      <vt:lpstr>To have an  Impact of Business Education,  its Relevance is Important  while there is a huge disconnect between   </vt:lpstr>
      <vt:lpstr>PowerPoint Presentation</vt:lpstr>
      <vt:lpstr>PowerPoint Presentation</vt:lpstr>
      <vt:lpstr>PowerPoint Presentation</vt:lpstr>
      <vt:lpstr>PowerPoint Presentation</vt:lpstr>
      <vt:lpstr>78% of Employers  in Pakistan  are NOT SATISFIED  with the  Quality of Graduates </vt:lpstr>
      <vt:lpstr>Respondents’ Profile</vt:lpstr>
      <vt:lpstr>Respondents’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Business Leaders say? Responses gathered exclusively for today’s conference</vt:lpstr>
      <vt:lpstr>Questions asked</vt:lpstr>
      <vt:lpstr>PowerPoint Presentation</vt:lpstr>
      <vt:lpstr>Consolidated Feedback 1/2</vt:lpstr>
      <vt:lpstr>Consolidated Feedback 2/2</vt:lpstr>
      <vt:lpstr>Suggestions</vt:lpstr>
      <vt:lpstr>PowerPoint Presentation</vt:lpstr>
      <vt:lpstr>The world’s first marketing book  around market-specific case studies by Naqeebz and Kotler Impact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Strategy Outline  for</dc:title>
  <dc:creator>M.Moazam Shahbaz</dc:creator>
  <cp:lastModifiedBy>M. Moazam Shahbaz</cp:lastModifiedBy>
  <cp:revision>38</cp:revision>
  <dcterms:created xsi:type="dcterms:W3CDTF">2020-12-02T13:33:32Z</dcterms:created>
  <dcterms:modified xsi:type="dcterms:W3CDTF">2022-03-13T18:58:26Z</dcterms:modified>
</cp:coreProperties>
</file>